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66" r:id="rId8"/>
    <p:sldId id="268" r:id="rId9"/>
    <p:sldId id="282" r:id="rId10"/>
    <p:sldId id="257" r:id="rId11"/>
    <p:sldId id="258" r:id="rId12"/>
    <p:sldId id="281" r:id="rId13"/>
    <p:sldId id="259" r:id="rId14"/>
    <p:sldId id="260" r:id="rId15"/>
    <p:sldId id="270" r:id="rId16"/>
    <p:sldId id="279" r:id="rId17"/>
    <p:sldId id="283" r:id="rId18"/>
    <p:sldId id="288" r:id="rId19"/>
    <p:sldId id="265" r:id="rId20"/>
    <p:sldId id="280" r:id="rId21"/>
    <p:sldId id="263" r:id="rId22"/>
    <p:sldId id="261" r:id="rId23"/>
    <p:sldId id="262" r:id="rId24"/>
    <p:sldId id="273" r:id="rId25"/>
    <p:sldId id="269" r:id="rId26"/>
    <p:sldId id="286" r:id="rId27"/>
    <p:sldId id="287" r:id="rId28"/>
    <p:sldId id="271" r:id="rId29"/>
    <p:sldId id="272" r:id="rId30"/>
    <p:sldId id="289" r:id="rId31"/>
    <p:sldId id="290" r:id="rId32"/>
    <p:sldId id="292" r:id="rId33"/>
    <p:sldId id="291" r:id="rId34"/>
    <p:sldId id="284" r:id="rId35"/>
    <p:sldId id="285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9878-3496-4079-ABA0-74A0BA237D90}" type="datetimeFigureOut">
              <a:rPr lang="it-IT" smtClean="0"/>
              <a:pPr/>
              <a:t>26/05/2024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8F0-0340-429A-AD06-E270A1640DA9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9878-3496-4079-ABA0-74A0BA237D90}" type="datetimeFigureOut">
              <a:rPr lang="it-IT" smtClean="0"/>
              <a:pPr/>
              <a:t>26/05/2024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8F0-0340-429A-AD06-E270A1640DA9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9878-3496-4079-ABA0-74A0BA237D90}" type="datetimeFigureOut">
              <a:rPr lang="it-IT" smtClean="0"/>
              <a:pPr/>
              <a:t>26/05/2024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8F0-0340-429A-AD06-E270A1640DA9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9878-3496-4079-ABA0-74A0BA237D90}" type="datetimeFigureOut">
              <a:rPr lang="it-IT" smtClean="0"/>
              <a:pPr/>
              <a:t>26/05/2024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8F0-0340-429A-AD06-E270A1640DA9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9878-3496-4079-ABA0-74A0BA237D90}" type="datetimeFigureOut">
              <a:rPr lang="it-IT" smtClean="0"/>
              <a:pPr/>
              <a:t>26/05/2024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8F0-0340-429A-AD06-E270A1640DA9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9878-3496-4079-ABA0-74A0BA237D90}" type="datetimeFigureOut">
              <a:rPr lang="it-IT" smtClean="0"/>
              <a:pPr/>
              <a:t>26/05/2024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8F0-0340-429A-AD06-E270A1640DA9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9878-3496-4079-ABA0-74A0BA237D90}" type="datetimeFigureOut">
              <a:rPr lang="it-IT" smtClean="0"/>
              <a:pPr/>
              <a:t>26/05/2024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8F0-0340-429A-AD06-E270A1640DA9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9878-3496-4079-ABA0-74A0BA237D90}" type="datetimeFigureOut">
              <a:rPr lang="it-IT" smtClean="0"/>
              <a:pPr/>
              <a:t>26/05/2024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8F0-0340-429A-AD06-E270A1640DA9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9878-3496-4079-ABA0-74A0BA237D90}" type="datetimeFigureOut">
              <a:rPr lang="it-IT" smtClean="0"/>
              <a:pPr/>
              <a:t>26/05/2024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8F0-0340-429A-AD06-E270A1640DA9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9878-3496-4079-ABA0-74A0BA237D90}" type="datetimeFigureOut">
              <a:rPr lang="it-IT" smtClean="0"/>
              <a:pPr/>
              <a:t>26/05/2024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8F0-0340-429A-AD06-E270A1640DA9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9878-3496-4079-ABA0-74A0BA237D90}" type="datetimeFigureOut">
              <a:rPr lang="it-IT" smtClean="0"/>
              <a:pPr/>
              <a:t>26/05/2024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B8F0-0340-429A-AD06-E270A1640DA9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9878-3496-4079-ABA0-74A0BA237D90}" type="datetimeFigureOut">
              <a:rPr lang="it-IT" smtClean="0"/>
              <a:pPr/>
              <a:t>26/05/2024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6B8F0-0340-429A-AD06-E270A1640DA9}" type="slidenum">
              <a:rPr lang="it-IT" smtClean="0"/>
              <a:pPr/>
              <a:t>‹n°›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conomist.com/blogs/dailychart/2011/04/representatives_parliamen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s-mms.hubscuola.it/public/3266278/cdi-3270689/costituzione_italiana_commentata/costituzione_italiana_commentata/articoli/art120.html" TargetMode="External"/><Relationship Id="rId2" Type="http://schemas.openxmlformats.org/officeDocument/2006/relationships/hyperlink" Target="https://www.cortecostituzionale.it/documenti/download/pdf/Costituzione_della_Repubblica_italian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ubscuola.it/cdi/minisiti/la_costituzione_commentata/index.html#parte-prima/titolo-i/art-1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oneg.it/archivio/Le%20tre%20anime%20dell%E2%80%99Italia%20da%20cui%20nacque%20la%20Costituzione%20_%20La%20nostra%20storia%20-%20da%20Il%20corriere%20della%20sera.pdf" TargetMode="External"/><Relationship Id="rId2" Type="http://schemas.openxmlformats.org/officeDocument/2006/relationships/hyperlink" Target="http://lanostrastoria.corriere.it/2016/09/25/le-tre-anime-dellitalia-da-cui-nacque-la-costituzion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6600" dirty="0"/>
              <a:t>La costituzione italiana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Com’è nata </a:t>
            </a:r>
            <a:endParaRPr lang="it-IT" dirty="0"/>
          </a:p>
          <a:p>
            <a:r>
              <a:rPr lang="it-IT" dirty="0"/>
              <a:t>Quali sono le sue caratteristiche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Com’è nata la Costituzione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E’ stata creata dopo la caduta del fascismo e in opposizione ad esso.</a:t>
            </a:r>
          </a:p>
          <a:p>
            <a:endParaRPr lang="it-IT" dirty="0"/>
          </a:p>
          <a:p>
            <a:r>
              <a:rPr lang="it-IT" dirty="0"/>
              <a:t>E’ stata elaborata dalle forze politiche che avevano lottato contro il fascismo: </a:t>
            </a:r>
            <a:r>
              <a:rPr lang="it-IT" b="1" dirty="0"/>
              <a:t>socialisti</a:t>
            </a:r>
            <a:r>
              <a:rPr lang="it-IT" dirty="0"/>
              <a:t>, </a:t>
            </a:r>
            <a:r>
              <a:rPr lang="it-IT" b="1" dirty="0"/>
              <a:t>cattolici</a:t>
            </a:r>
            <a:r>
              <a:rPr lang="it-IT" dirty="0"/>
              <a:t>, </a:t>
            </a:r>
            <a:r>
              <a:rPr lang="it-IT" b="1" dirty="0"/>
              <a:t>liberali</a:t>
            </a:r>
            <a:r>
              <a:rPr lang="it-IT" dirty="0"/>
              <a:t>. E’ frutto di un compromesso tra queste tre tradizioni politiche, che sono le tre anime della Costituzione.</a:t>
            </a:r>
          </a:p>
          <a:p>
            <a:endParaRPr lang="it-IT" dirty="0"/>
          </a:p>
          <a:p>
            <a:r>
              <a:rPr lang="it-IT" dirty="0"/>
              <a:t>Le tre anime si ritrovano nelle firme in calce alla Costituzione: </a:t>
            </a:r>
            <a:r>
              <a:rPr lang="it-IT" dirty="0" err="1"/>
              <a:t>Terracini</a:t>
            </a:r>
            <a:r>
              <a:rPr lang="it-IT" dirty="0"/>
              <a:t> (comunista), De Gasperi (cattolico), De Nicola (liberale)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tre anime della Costituzione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 </a:t>
            </a:r>
          </a:p>
        </p:txBody>
      </p:sp>
      <p:pic>
        <p:nvPicPr>
          <p:cNvPr id="4" name="Immagine 3" descr="http://www.parlandosparlando.com/picture_library/varie/documenti/costituzione_italiana_dettaglio_firm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80448" cy="496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L’antifascismo come ulteriore anima della Costituzione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sz="2400" dirty="0"/>
              <a:t>Elaborata dopo la caduta del fascismo, la Costituzione ne porta i segni, che si avvertono in tante sue componenti, ad esempio:</a:t>
            </a:r>
          </a:p>
          <a:p>
            <a:pPr>
              <a:buNone/>
            </a:pPr>
            <a:endParaRPr lang="it-IT" sz="2400" dirty="0"/>
          </a:p>
          <a:p>
            <a:pPr marL="514350" indent="-514350">
              <a:buAutoNum type="arabicParenR"/>
            </a:pPr>
            <a:r>
              <a:rPr lang="it-IT" sz="2400" dirty="0"/>
              <a:t>Sottolineatura delle </a:t>
            </a:r>
            <a:r>
              <a:rPr lang="it-IT" sz="2400" b="1" dirty="0"/>
              <a:t>libertà</a:t>
            </a:r>
            <a:r>
              <a:rPr lang="it-IT" sz="2400" dirty="0"/>
              <a:t> (di parola, di riunione, </a:t>
            </a:r>
            <a:r>
              <a:rPr lang="it-IT" sz="2400" dirty="0" err="1"/>
              <a:t>ec</a:t>
            </a:r>
            <a:r>
              <a:rPr lang="it-IT" sz="2400" dirty="0"/>
              <a:t>.) soppresse dal fascismo</a:t>
            </a:r>
          </a:p>
          <a:p>
            <a:pPr marL="514350" indent="-514350">
              <a:buAutoNum type="arabicParenR"/>
            </a:pPr>
            <a:r>
              <a:rPr lang="it-IT" sz="2400" dirty="0"/>
              <a:t>Sottolineatura del valore e della </a:t>
            </a:r>
            <a:r>
              <a:rPr lang="it-IT" sz="2400" b="1" dirty="0"/>
              <a:t>dignità dell’individuo </a:t>
            </a:r>
            <a:r>
              <a:rPr lang="it-IT" sz="2400" dirty="0"/>
              <a:t>e della persona, contro l’esaltazione della preminenza dello Stato tipica del regime fascista (cfr. lo slogan fascista: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“Tutto nello Stato, niente al di fuori dello Stato, nulla contro lo Stato”</a:t>
            </a:r>
            <a:r>
              <a:rPr lang="it-IT" sz="2400" dirty="0"/>
              <a:t>)</a:t>
            </a:r>
          </a:p>
          <a:p>
            <a:pPr marL="514350" indent="-514350">
              <a:buAutoNum type="arabicParenR"/>
            </a:pPr>
            <a:r>
              <a:rPr lang="it-IT" sz="2400" dirty="0"/>
              <a:t>Sottolineatura del tema dell’eguaglianza “</a:t>
            </a:r>
            <a:r>
              <a:rPr lang="it-IT" sz="2400" b="1" dirty="0"/>
              <a:t>razziale</a:t>
            </a:r>
            <a:r>
              <a:rPr lang="it-IT" sz="2400" dirty="0"/>
              <a:t>”, contro le discriminazioni fasciste (leggi razziali del 1938)</a:t>
            </a:r>
          </a:p>
          <a:p>
            <a:pPr marL="514350" indent="-514350">
              <a:buAutoNum type="arabicParenR"/>
            </a:pPr>
            <a:r>
              <a:rPr lang="it-IT" sz="2400" dirty="0"/>
              <a:t>Carattere </a:t>
            </a:r>
            <a:r>
              <a:rPr lang="it-IT" sz="2400" b="1" dirty="0"/>
              <a:t>rigido</a:t>
            </a:r>
            <a:r>
              <a:rPr lang="it-IT" sz="2400" dirty="0"/>
              <a:t> della Costituzione che non può essere modificata con leggi ordinarie (come successe allo Statuto </a:t>
            </a:r>
            <a:r>
              <a:rPr lang="it-IT" sz="2400" dirty="0" err="1"/>
              <a:t>albertino</a:t>
            </a:r>
            <a:r>
              <a:rPr lang="it-IT" sz="2400" dirty="0"/>
              <a:t> durante il fascismo, che non aveva questo carattere rigido) ma solo con lunghe e complesse procedure.</a:t>
            </a:r>
          </a:p>
          <a:p>
            <a:pPr marL="514350" indent="-514350">
              <a:buAutoNum type="arabicParenR"/>
            </a:pPr>
            <a:r>
              <a:rPr lang="it-IT" sz="2400" dirty="0"/>
              <a:t>Le leggi devono passare al vaglio di entrambe le Camere (</a:t>
            </a:r>
            <a:r>
              <a:rPr lang="it-IT" sz="2400" b="1" dirty="0"/>
              <a:t>bicameralismo</a:t>
            </a:r>
            <a:r>
              <a:rPr lang="it-IT" sz="2400" dirty="0"/>
              <a:t> perfetto) per garantire la loro approvazione in modo democratico e ponderato.</a:t>
            </a:r>
          </a:p>
          <a:p>
            <a:pPr marL="514350" indent="-514350">
              <a:buAutoNum type="arabicParenR"/>
            </a:pPr>
            <a:r>
              <a:rPr lang="it-IT" sz="2500" dirty="0">
                <a:solidFill>
                  <a:schemeClr val="accent6">
                    <a:lumMod val="50000"/>
                  </a:schemeClr>
                </a:solidFill>
              </a:rPr>
              <a:t>«È vietata la riorganizzazione, sotto qualsiasi forma, del disciolto partito fascista (…)» </a:t>
            </a:r>
            <a:r>
              <a:rPr lang="it-IT" sz="2500" dirty="0"/>
              <a:t>(XII disposizione transitoria e finale della Costituzione italiana)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1. L’impronta comunista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b="1" dirty="0">
                <a:latin typeface="Arial Narrow" pitchFamily="34" charset="0"/>
              </a:rPr>
              <a:t>Art. 1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“</a:t>
            </a:r>
            <a:r>
              <a:rPr lang="it-IT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L’Italia è una repubblica democratica, fondata sul </a:t>
            </a:r>
            <a:r>
              <a:rPr lang="it-IT" i="1" u="sng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lavoro</a:t>
            </a:r>
            <a:r>
              <a:rPr lang="it-IT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.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”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sz="2400" dirty="0"/>
              <a:t>E’ interessante notare che questo articolo fu voluto con insistenza dai comunisti che lo volevano nella seguente versione:</a:t>
            </a:r>
          </a:p>
          <a:p>
            <a:pPr lvl="1">
              <a:buNone/>
            </a:pPr>
            <a:endParaRPr lang="it-IT" sz="2000" dirty="0"/>
          </a:p>
          <a:p>
            <a:pPr lvl="1">
              <a:buNone/>
            </a:pPr>
            <a:r>
              <a:rPr lang="it-IT" sz="2000" dirty="0"/>
              <a:t>“L’Italia è una repubblica di </a:t>
            </a:r>
            <a:r>
              <a:rPr lang="it-IT" sz="2000" dirty="0">
                <a:solidFill>
                  <a:srgbClr val="FF0000"/>
                </a:solidFill>
              </a:rPr>
              <a:t>lavoratori</a:t>
            </a:r>
            <a:r>
              <a:rPr lang="it-IT" sz="2000" dirty="0"/>
              <a:t>.”</a:t>
            </a:r>
          </a:p>
          <a:p>
            <a:pPr lvl="1">
              <a:buNone/>
            </a:pPr>
            <a:endParaRPr lang="it-IT" sz="2000" dirty="0"/>
          </a:p>
          <a:p>
            <a:pPr>
              <a:buNone/>
            </a:pPr>
            <a:r>
              <a:rPr lang="it-IT" sz="2400" dirty="0"/>
              <a:t>Si arrivò alla formulazione attuale in cui venne preferito il termine astratto (“lavoro”), più tenue rispetto ai  “lavoratori” che richiamano alla mente le lotte operaie e la costituzione sovietica (“L’Urss è uno Stato socialista di lavoratori e contadini”). </a:t>
            </a:r>
          </a:p>
          <a:p>
            <a:pPr>
              <a:buNone/>
            </a:pPr>
            <a:r>
              <a:rPr lang="it-IT" sz="2400" dirty="0"/>
              <a:t>E’ anche questo un esempio del modo in cui venne redatta la Costituzione, che fu frutto di un compromesso tra le varie forze politiche.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L’impronta comunista</a:t>
            </a:r>
            <a:br>
              <a:rPr lang="it-IT" dirty="0"/>
            </a:br>
            <a:r>
              <a:rPr lang="it-IT" dirty="0"/>
              <a:t>l’Art. 3</a:t>
            </a:r>
            <a:br>
              <a:rPr lang="it-IT" dirty="0"/>
            </a:br>
            <a:r>
              <a:rPr lang="it-IT" sz="2700" dirty="0"/>
              <a:t>l’intervento dello Stato per la promozione delle classi più deboli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it-IT" i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Tutti i cittadini hanno pari dignità e </a:t>
            </a:r>
            <a:r>
              <a:rPr lang="it-IT" u="sng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sono eguali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davanti alla legge, senza distinzione di sesso, di razza, di lingua, di religione, di opinioni politiche, di condizioni personali e sociali.</a:t>
            </a:r>
          </a:p>
          <a:p>
            <a:pPr>
              <a:buNone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E` compito della Repubblica </a:t>
            </a:r>
            <a:r>
              <a:rPr lang="it-IT" u="sng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rimuovere gli ostacoli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di ordine economico e sociale, che, limitando di fatto la libertà e l'eguaglianza dei cittadini, impediscono il pieno sviluppo della persona umana e l'effettiva partecipazione di tutti i lavoratori all'organizzazione politica, economica e sociale del Paese.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Art. 3 - UGUAGLIANZA FORMALE E </a:t>
            </a:r>
            <a:r>
              <a:rPr lang="it-IT" b="1" dirty="0"/>
              <a:t>UGUAGLIANZA SOSTANZIALE</a:t>
            </a:r>
            <a:br>
              <a:rPr lang="it-IT" dirty="0"/>
            </a:b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2600" dirty="0"/>
              <a:t>Nell’articolo n. 3,  tre si sottolinea che l’uguaglianza tra i cittadini non è riconosciuta solo in modo formale (</a:t>
            </a:r>
            <a:r>
              <a:rPr lang="it-IT" sz="2600" b="1" dirty="0"/>
              <a:t>in linea di principio</a:t>
            </a:r>
            <a:r>
              <a:rPr lang="it-IT" sz="2600" dirty="0"/>
              <a:t>),  ma che lo Stato si impegna a garantirla </a:t>
            </a:r>
            <a:r>
              <a:rPr lang="it-IT" sz="2600" b="1" dirty="0"/>
              <a:t>con atti concreti</a:t>
            </a:r>
            <a:r>
              <a:rPr lang="it-IT" sz="2600" dirty="0"/>
              <a:t> (sostanziali), ad esempio concedendo </a:t>
            </a:r>
            <a:r>
              <a:rPr lang="it-IT" sz="2600" b="1" dirty="0"/>
              <a:t>borse di studio </a:t>
            </a:r>
            <a:r>
              <a:rPr lang="it-IT" sz="2600" dirty="0"/>
              <a:t>agli studenti non abbienti o eliminando le </a:t>
            </a:r>
            <a:r>
              <a:rPr lang="it-IT" sz="2600" b="1" dirty="0"/>
              <a:t>barriere architettoniche</a:t>
            </a:r>
            <a:r>
              <a:rPr lang="it-IT" sz="2600" dirty="0"/>
              <a:t> per permettere piena mobilità ai disabili. </a:t>
            </a:r>
          </a:p>
          <a:p>
            <a:pPr>
              <a:buNone/>
            </a:pPr>
            <a:endParaRPr lang="it-IT" sz="2600" dirty="0"/>
          </a:p>
          <a:p>
            <a:pPr>
              <a:buNone/>
            </a:pPr>
            <a:r>
              <a:rPr lang="it-IT" sz="2600" dirty="0"/>
              <a:t>Non basta dire che siamo tutti uguali (tutti abbiamo diritto all’istruzione, ecc.), occorre anche garantire le condizioni concrete affinché tutti lo siamo effettivamente.  </a:t>
            </a:r>
          </a:p>
          <a:p>
            <a:pPr algn="ctr">
              <a:buNone/>
            </a:pPr>
            <a:endParaRPr lang="it-IT" sz="3600" dirty="0"/>
          </a:p>
          <a:p>
            <a:pPr algn="ctr">
              <a:buNone/>
            </a:pPr>
            <a:endParaRPr lang="it-IT" sz="3600" dirty="0"/>
          </a:p>
          <a:p>
            <a:pPr algn="ctr">
              <a:buNone/>
            </a:pPr>
            <a:endParaRPr lang="it-IT" sz="3600" b="1" dirty="0"/>
          </a:p>
          <a:p>
            <a:pPr algn="ctr">
              <a:buNone/>
            </a:pPr>
            <a:endParaRPr lang="it-IT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 </a:t>
            </a:r>
          </a:p>
        </p:txBody>
      </p:sp>
      <p:pic>
        <p:nvPicPr>
          <p:cNvPr id="1026" name="Picture 2" descr="C:\Users\LG\Desktop\Il+principio+di+eguaglianza+Principio+di+eguaglian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2. L’impronta cattolica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000" b="1" dirty="0">
                <a:latin typeface="Arial Narrow" pitchFamily="34" charset="0"/>
              </a:rPr>
              <a:t>Art. 7 - </a:t>
            </a:r>
            <a:r>
              <a:rPr lang="it-IT" sz="30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Lo Stato e la Chiesa cattolica sono, ciascuno nel proprio ordine, indipendenti e sovrani. </a:t>
            </a:r>
            <a:r>
              <a:rPr lang="it-IT" sz="3000" dirty="0">
                <a:latin typeface="Arial Narrow" pitchFamily="34" charset="0"/>
              </a:rPr>
              <a:t>[…]</a:t>
            </a:r>
          </a:p>
          <a:p>
            <a:pPr>
              <a:buNone/>
            </a:pPr>
            <a:endParaRPr lang="it-IT" sz="3000" dirty="0">
              <a:latin typeface="Arial Narrow" pitchFamily="34" charset="0"/>
            </a:endParaRPr>
          </a:p>
          <a:p>
            <a:pPr>
              <a:buNone/>
            </a:pPr>
            <a:endParaRPr lang="it-IT" sz="30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it-IT" sz="2400" dirty="0"/>
              <a:t>Va ricordato l’impegno </a:t>
            </a:r>
            <a:r>
              <a:rPr lang="it-IT" sz="2400"/>
              <a:t>di don Giuseppe </a:t>
            </a:r>
            <a:r>
              <a:rPr lang="it-IT" sz="2400" dirty="0"/>
              <a:t>Dossetti (sacerdote, giurista, teologo) nella stesura degli art.2 e 3 della Costituzione, che sono la base del </a:t>
            </a:r>
            <a:r>
              <a:rPr lang="it-IT" sz="2400" b="1" dirty="0"/>
              <a:t>principio personalista </a:t>
            </a:r>
            <a:r>
              <a:rPr lang="it-IT" sz="2400" dirty="0"/>
              <a:t>– vale a dire la centralità e dignità della persona umana come scopo fondamentale del nuovo ordinamento.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605FE6-7963-93BF-F2EA-BBAD729F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dirty="0"/>
              <a:t>don Giuseppe Dossetti (1913-1996)</a:t>
            </a:r>
            <a:br>
              <a:rPr lang="it-IT" sz="2800" dirty="0"/>
            </a:br>
            <a:r>
              <a:rPr lang="it-IT" sz="1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regular"/>
              </a:rPr>
              <a:t>Sacerdote, giurista, politico, teologo e accademico italiano. </a:t>
            </a:r>
            <a:br>
              <a:rPr lang="it-IT" sz="1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regular"/>
              </a:rPr>
            </a:br>
            <a:r>
              <a:rPr lang="it-IT" sz="1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regular"/>
              </a:rPr>
              <a:t>Dopo la fine della Guerra ricoprì un ruolo di primo piano nell'Assemblea Costituente e il 18 aprile 1948 venne eletto alla Camera dei Deputati.</a:t>
            </a:r>
            <a:endParaRPr lang="it-IT" sz="1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195A03-1121-23B9-155E-7BC6C74FB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D1B9313-AC16-8CDF-7E7F-7EF69BB0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3672408" cy="47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04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Articolo 2.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La   Repubblica   riconosce  e  garantisce  </a:t>
            </a:r>
            <a:r>
              <a:rPr lang="it-IT" u="sng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i  diritti  inviolabili dell'uomo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 sia  come  singolo  sia  nelle  formazioni sociali ove si svolge  la  sua  personalità,  e  richiede  l'adempimento dei </a:t>
            </a:r>
            <a:r>
              <a:rPr lang="it-IT" u="sng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doveri inderogabili di solidarietà politica, economica e sociale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2 giugno 1946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Gli italiani vanno a votare e trovano nei seggi due schede:</a:t>
            </a:r>
          </a:p>
          <a:p>
            <a:pPr>
              <a:buNone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/>
              <a:t>una per scegliere tra monarchia e repubblica</a:t>
            </a:r>
          </a:p>
          <a:p>
            <a:pPr marL="514350" indent="-514350">
              <a:buAutoNum type="arabicParenR"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/>
              <a:t>un’altra per eleggere i membri dell’Assemblea Costituente che avrebbe dovuto dare una nuova costituzione allo Stato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Commento agli articoli 2 e 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Questi due articoli recepiscono molti orientamenti culturali (giusnaturalismo, liberalismo) ma è anche noto l’impegno di G. Dossetti, politico e teologo, nella loro stesura.</a:t>
            </a:r>
          </a:p>
          <a:p>
            <a:endParaRPr lang="it-IT" dirty="0"/>
          </a:p>
          <a:p>
            <a:r>
              <a:rPr lang="it-IT" dirty="0"/>
              <a:t>Essi sottolineano </a:t>
            </a:r>
            <a:r>
              <a:rPr lang="it-IT" dirty="0">
                <a:solidFill>
                  <a:srgbClr val="FF0000"/>
                </a:solidFill>
              </a:rPr>
              <a:t>la centralità e dignità della persona</a:t>
            </a:r>
            <a:r>
              <a:rPr lang="it-IT" dirty="0"/>
              <a:t> umana come scopo fondamentale del nuovo ordinamento e perciò come finalizzazione dell’esercizio dei pubblici poteri.</a:t>
            </a:r>
          </a:p>
          <a:p>
            <a:endParaRPr lang="it-IT" dirty="0"/>
          </a:p>
          <a:p>
            <a:r>
              <a:rPr lang="it-IT" dirty="0"/>
              <a:t>E’ presente inoltre il principio di </a:t>
            </a:r>
            <a:r>
              <a:rPr lang="it-IT" dirty="0">
                <a:solidFill>
                  <a:srgbClr val="FF0000"/>
                </a:solidFill>
              </a:rPr>
              <a:t>uguaglianza sostanziale</a:t>
            </a:r>
            <a:r>
              <a:rPr lang="it-IT" dirty="0"/>
              <a:t>, frutto dell’incontro delle tre anime della costituzione (liberale, cattolica, socialista).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900" dirty="0">
                <a:solidFill>
                  <a:schemeClr val="accent1">
                    <a:lumMod val="75000"/>
                  </a:schemeClr>
                </a:solidFill>
              </a:rPr>
              <a:t>3. L’impronta liberale</a:t>
            </a:r>
            <a:br>
              <a:rPr lang="it-IT" sz="1000" dirty="0"/>
            </a:br>
            <a:r>
              <a:rPr lang="it-IT" sz="1800" dirty="0"/>
              <a:t> L’impronta liberale si vede soprattutto nell’attenzione alle garanzie e agli equilibri riguardanti i poteri dello Stato, negli articoli sulla libertà di stampa o in quelli sull’indipendenza della magistratura.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sz="2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2600" dirty="0">
                <a:solidFill>
                  <a:schemeClr val="accent6">
                    <a:lumMod val="50000"/>
                  </a:schemeClr>
                </a:solidFill>
              </a:rPr>
              <a:t>Art. 13 – La libertà personale è inviolabile.</a:t>
            </a:r>
          </a:p>
          <a:p>
            <a:endParaRPr lang="it-IT" sz="2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2600" dirty="0">
                <a:solidFill>
                  <a:schemeClr val="accent6">
                    <a:lumMod val="50000"/>
                  </a:schemeClr>
                </a:solidFill>
              </a:rPr>
              <a:t>Art. 14 – Il domicilio è inviolabile.</a:t>
            </a:r>
          </a:p>
          <a:p>
            <a:endParaRPr lang="it-IT" sz="2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2600" dirty="0">
                <a:solidFill>
                  <a:schemeClr val="accent6">
                    <a:lumMod val="50000"/>
                  </a:schemeClr>
                </a:solidFill>
              </a:rPr>
              <a:t>Art. 15 – La libertà e la segretezza della corrispondenza e di ogni forma di comunicazione sono inviolabili.</a:t>
            </a:r>
          </a:p>
          <a:p>
            <a:endParaRPr lang="it-IT" sz="2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2600" dirty="0">
                <a:solidFill>
                  <a:schemeClr val="accent6">
                    <a:lumMod val="50000"/>
                  </a:schemeClr>
                </a:solidFill>
              </a:rPr>
              <a:t>Art. 41 L’iniziativa economica privata è libera.</a:t>
            </a:r>
          </a:p>
          <a:p>
            <a:endParaRPr lang="it-IT" sz="2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2600" dirty="0">
                <a:solidFill>
                  <a:schemeClr val="accent6">
                    <a:lumMod val="50000"/>
                  </a:schemeClr>
                </a:solidFill>
              </a:rPr>
              <a:t>Art. 104. La magistratura costituisce un ordine autonomo e indipendente da ogni altro potere</a:t>
            </a: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b="1" dirty="0"/>
            </a:br>
            <a:r>
              <a:rPr lang="it-IT" b="1" dirty="0"/>
              <a:t>Articoli 55 e 72</a:t>
            </a:r>
            <a:br>
              <a:rPr lang="it-IT" b="1" dirty="0"/>
            </a:br>
            <a:r>
              <a:rPr lang="it-IT" sz="4000" dirty="0" err="1"/>
              <a:t>ll</a:t>
            </a:r>
            <a:r>
              <a:rPr lang="it-IT" sz="4000" dirty="0"/>
              <a:t> bicameralismo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4563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sz="3100" dirty="0">
                <a:solidFill>
                  <a:schemeClr val="accent6">
                    <a:lumMod val="50000"/>
                  </a:schemeClr>
                </a:solidFill>
              </a:rPr>
              <a:t>Art. 55 - Il Parlamento si compone della Camera dei deputati e del Senato della Repubblica.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</a:rPr>
              <a:t> […]</a:t>
            </a:r>
            <a:endParaRPr lang="it-IT" sz="31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endParaRPr lang="it-IT" sz="3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3000" dirty="0">
                <a:solidFill>
                  <a:schemeClr val="accent6">
                    <a:lumMod val="50000"/>
                  </a:schemeClr>
                </a:solidFill>
              </a:rPr>
              <a:t>Art. 72 - Ogni disegno di legge, presentato ad una Camera è, secondo le norme del suo regolamento, esaminato da una Commissione e poi dalla Camera stessa, che l'approva articolo per articolo e con votazione finale. […]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Riduzione numero parlamentari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Senato: </a:t>
            </a:r>
            <a:r>
              <a:rPr lang="it-IT" dirty="0">
                <a:solidFill>
                  <a:srgbClr val="FF0000"/>
                </a:solidFill>
              </a:rPr>
              <a:t>315</a:t>
            </a:r>
            <a:r>
              <a:rPr lang="it-IT" dirty="0"/>
              <a:t> + 6 senatori a vita</a:t>
            </a:r>
          </a:p>
          <a:p>
            <a:r>
              <a:rPr lang="it-IT" dirty="0"/>
              <a:t>Camera: </a:t>
            </a:r>
            <a:r>
              <a:rPr lang="it-IT" dirty="0">
                <a:solidFill>
                  <a:srgbClr val="FF0000"/>
                </a:solidFill>
              </a:rPr>
              <a:t>630</a:t>
            </a:r>
          </a:p>
          <a:p>
            <a:pPr>
              <a:buNone/>
            </a:pPr>
            <a:r>
              <a:rPr lang="it-IT" dirty="0"/>
              <a:t>    Totale: 951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Dal 2020 il numero è stato ridotto: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                   200 senatori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                   400 deputati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                   </a:t>
            </a:r>
          </a:p>
          <a:p>
            <a:endParaRPr lang="it-IT" dirty="0"/>
          </a:p>
          <a:p>
            <a:r>
              <a:rPr lang="it-IT" dirty="0"/>
              <a:t>Parlamentari europei (27 stati membri): 705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0CA0BD-9BCB-5D9A-97E8-D3725119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74" y="971207"/>
            <a:ext cx="7001852" cy="49155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C369434-5501-7CC2-2BF7-C10A9AB07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37" y="1028365"/>
            <a:ext cx="6992326" cy="48012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1100" dirty="0"/>
              <a:t>Fonte:  settimanale </a:t>
            </a:r>
            <a:r>
              <a:rPr lang="it-IT" sz="1100" i="1" dirty="0"/>
              <a:t>The</a:t>
            </a:r>
            <a:r>
              <a:rPr lang="it-IT" sz="1100" dirty="0"/>
              <a:t> </a:t>
            </a:r>
            <a:r>
              <a:rPr lang="it-IT" sz="1100" i="1" dirty="0" err="1"/>
              <a:t>Economist</a:t>
            </a:r>
            <a:r>
              <a:rPr lang="it-IT" sz="1100" i="1" dirty="0"/>
              <a:t>, 2011 - </a:t>
            </a:r>
            <a:r>
              <a:rPr lang="it-IT" sz="1000" i="1" dirty="0">
                <a:hlinkClick r:id="rId2"/>
              </a:rPr>
              <a:t>http://www.economist.com/</a:t>
            </a:r>
            <a:r>
              <a:rPr lang="it-IT" sz="1000" i="1" dirty="0" err="1">
                <a:hlinkClick r:id="rId2"/>
              </a:rPr>
              <a:t>blogs</a:t>
            </a:r>
            <a:r>
              <a:rPr lang="it-IT" sz="1000" i="1" dirty="0">
                <a:hlinkClick r:id="rId2"/>
              </a:rPr>
              <a:t>/</a:t>
            </a:r>
            <a:r>
              <a:rPr lang="it-IT" sz="1000" i="1" dirty="0" err="1">
                <a:hlinkClick r:id="rId2"/>
              </a:rPr>
              <a:t>dailychart</a:t>
            </a:r>
            <a:r>
              <a:rPr lang="it-IT" sz="1000" i="1" dirty="0">
                <a:hlinkClick r:id="rId2"/>
              </a:rPr>
              <a:t>/2011/04/</a:t>
            </a:r>
            <a:r>
              <a:rPr lang="it-IT" sz="1000" i="1" dirty="0" err="1">
                <a:hlinkClick r:id="rId2"/>
              </a:rPr>
              <a:t>representatives_parliament</a:t>
            </a:r>
            <a:r>
              <a:rPr lang="it-IT" sz="1000" i="1" dirty="0"/>
              <a:t> </a:t>
            </a:r>
            <a:r>
              <a:rPr lang="it-IT" sz="1000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 </a:t>
            </a:r>
          </a:p>
        </p:txBody>
      </p:sp>
      <p:pic>
        <p:nvPicPr>
          <p:cNvPr id="1026" name="Picture 2" descr="http://www.ilpost.it/wp-content/uploads/2011/04/parlament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5667375" cy="589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B8FF65A-5FDF-4C2D-5CBF-E9FC37AB5B78}"/>
              </a:ext>
            </a:extLst>
          </p:cNvPr>
          <p:cNvSpPr txBox="1"/>
          <p:nvPr/>
        </p:nvSpPr>
        <p:spPr>
          <a:xfrm>
            <a:off x="899592" y="980728"/>
            <a:ext cx="74888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Articolo 32</a:t>
            </a:r>
          </a:p>
          <a:p>
            <a:pPr algn="l"/>
            <a:endParaRPr lang="it-IT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algn="l"/>
            <a:r>
              <a:rPr lang="it-IT" sz="24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La Repubblica tutela la salute come fondamentale diritto dell'individuo e interesse della collettività, e garantisce cure gratuite agli indigenti.</a:t>
            </a:r>
          </a:p>
          <a:p>
            <a:pPr algn="l"/>
            <a:endParaRPr lang="it-IT" sz="2400" b="0" i="0" dirty="0">
              <a:solidFill>
                <a:schemeClr val="accent6">
                  <a:lumMod val="50000"/>
                </a:schemeClr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algn="l"/>
            <a:r>
              <a:rPr lang="it-IT" sz="24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Nessuno può essere obbligato a un determinato trattamento sanitario se non per disposizione di legge. La legge non può in nessun caso violare i limiti imposti dal rispetto della persona umana.</a:t>
            </a:r>
          </a:p>
        </p:txBody>
      </p:sp>
    </p:spTree>
    <p:extLst>
      <p:ext uri="{BB962C8B-B14F-4D97-AF65-F5344CB8AC3E}">
        <p14:creationId xmlns:p14="http://schemas.microsoft.com/office/powerpoint/2010/main" val="2113539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2610DB9-A860-7FA4-C701-721F5A3FF217}"/>
              </a:ext>
            </a:extLst>
          </p:cNvPr>
          <p:cNvSpPr txBox="1"/>
          <p:nvPr/>
        </p:nvSpPr>
        <p:spPr>
          <a:xfrm>
            <a:off x="1223628" y="1412776"/>
            <a:ext cx="66967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0" dirty="0"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Articolo 54</a:t>
            </a:r>
          </a:p>
          <a:p>
            <a:pPr algn="l"/>
            <a:endParaRPr lang="it-IT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algn="l"/>
            <a:r>
              <a:rPr lang="it-IT" sz="24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Tutti i cittadini hanno il dovere di essere fedeli alla Repubblica e di osservarne la Costituzione e le leggi.</a:t>
            </a:r>
          </a:p>
          <a:p>
            <a:pPr algn="l"/>
            <a:endParaRPr lang="it-IT" sz="2400" b="0" i="0" dirty="0">
              <a:solidFill>
                <a:schemeClr val="accent6">
                  <a:lumMod val="50000"/>
                </a:schemeClr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algn="l"/>
            <a:r>
              <a:rPr lang="it-IT" sz="2400" b="0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I cittadini cui sono affidate funzioni pubbliche hanno il dovere di adempierle con disciplina ed onore, prestando giuramento nei casi stabiliti dalla legge.</a:t>
            </a:r>
          </a:p>
        </p:txBody>
      </p:sp>
    </p:spTree>
    <p:extLst>
      <p:ext uri="{BB962C8B-B14F-4D97-AF65-F5344CB8AC3E}">
        <p14:creationId xmlns:p14="http://schemas.microsoft.com/office/powerpoint/2010/main" val="3983743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Struttura della Costituzione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sz="1000" dirty="0"/>
          </a:p>
          <a:p>
            <a:pPr>
              <a:buNone/>
            </a:pPr>
            <a:endParaRPr lang="it-IT" sz="1000" dirty="0"/>
          </a:p>
          <a:p>
            <a:pPr>
              <a:buNone/>
            </a:pPr>
            <a:endParaRPr lang="it-IT" sz="1000" dirty="0"/>
          </a:p>
          <a:p>
            <a:pPr>
              <a:buNone/>
            </a:pPr>
            <a:endParaRPr lang="it-IT" sz="1000" dirty="0"/>
          </a:p>
          <a:p>
            <a:pPr>
              <a:buNone/>
            </a:pPr>
            <a:endParaRPr lang="it-IT" sz="1000" dirty="0"/>
          </a:p>
          <a:p>
            <a:pPr>
              <a:buNone/>
            </a:pPr>
            <a:endParaRPr lang="it-IT" sz="1000" dirty="0"/>
          </a:p>
          <a:p>
            <a:pPr algn="r">
              <a:buNone/>
            </a:pPr>
            <a:r>
              <a:rPr lang="it-IT" sz="1000" dirty="0"/>
              <a:t>Tratto da: http://alfonsinemonamour.racine.ra.it/alfonsine/Alfonsine/La_Costituzione/costituzione.htm</a:t>
            </a:r>
          </a:p>
        </p:txBody>
      </p:sp>
      <p:pic>
        <p:nvPicPr>
          <p:cNvPr id="27650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219950" cy="472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it-IT" sz="4000" dirty="0"/>
              <a:t>L’ordinamento della Repubblica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  </a:t>
            </a:r>
          </a:p>
        </p:txBody>
      </p:sp>
      <p:pic>
        <p:nvPicPr>
          <p:cNvPr id="28674" name="Picture 2" descr="C:\Users\LG\Desktop\IMG_1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5"/>
            <a:ext cx="8352928" cy="561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Scheda per scegliere tra repubblica e monarchia</a:t>
            </a:r>
          </a:p>
        </p:txBody>
      </p:sp>
      <p:pic>
        <p:nvPicPr>
          <p:cNvPr id="1026" name="Picture 2" descr="C:\Users\LG\Desktop\referendum-2-giug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29" y="1600200"/>
            <a:ext cx="72723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25AEB-C5BF-9A15-5824-4E947114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9E263-5160-EF6D-278A-FED23F487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“La Costituzione è la legge che i popoli si danno da sobri per usarla quando saranno ubriachi.”</a:t>
            </a:r>
          </a:p>
          <a:p>
            <a:pPr marL="0" indent="0" algn="r">
              <a:buNone/>
            </a:pPr>
            <a:r>
              <a:rPr lang="it-IT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</a:p>
          <a:p>
            <a:pPr marL="0" indent="0" algn="r">
              <a:buNone/>
            </a:pPr>
            <a:r>
              <a:rPr lang="it-IT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</a:t>
            </a:r>
            <a:r>
              <a:rPr lang="it-IT" sz="28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Thomas Jefferson?)</a:t>
            </a:r>
          </a:p>
          <a:p>
            <a:pPr marL="0" indent="0">
              <a:buNone/>
            </a:pPr>
            <a:endParaRPr lang="it-IT" sz="1800" b="1" dirty="0">
              <a:solidFill>
                <a:srgbClr val="4D5156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it-IT" sz="1800" b="1" dirty="0"/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136648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37136-8416-5594-E8C4-A10D1B4E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A8EB07-8B14-0081-C2CA-169EB4769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dirty="0">
              <a:solidFill>
                <a:srgbClr val="212529"/>
              </a:solidFill>
              <a:highlight>
                <a:srgbClr val="FFFFFF"/>
              </a:highlight>
              <a:latin typeface="Heebo" panose="020F0502020204030204" pitchFamily="2" charset="-79"/>
              <a:cs typeface="Heebo" panose="020F0502020204030204" pitchFamily="2" charset="-79"/>
            </a:endParaRPr>
          </a:p>
          <a:p>
            <a:pPr marL="0" indent="0">
              <a:buNone/>
            </a:pPr>
            <a:r>
              <a:rPr lang="it-IT" sz="3800" dirty="0">
                <a:solidFill>
                  <a:schemeClr val="accent6">
                    <a:lumMod val="50000"/>
                  </a:schemeClr>
                </a:solidFill>
              </a:rPr>
              <a:t>«La Costituzione è la nostra prima legge, quella cui tutte le altre devono obbedire.» </a:t>
            </a:r>
          </a:p>
          <a:p>
            <a:pPr marL="0" indent="0" algn="r">
              <a:buNone/>
            </a:pPr>
            <a:r>
              <a:rPr lang="it-IT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Heebo" panose="020F0502020204030204" pitchFamily="2" charset="-79"/>
                <a:cs typeface="Heebo" panose="020F0502020204030204" pitchFamily="2" charset="-79"/>
              </a:rPr>
              <a:t>(G. Colombo)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La Costituzione è la legge che serve a fare le altre leggi. </a:t>
            </a:r>
          </a:p>
          <a:p>
            <a:pPr marL="0" indent="0">
              <a:buNone/>
            </a:pPr>
            <a:r>
              <a:rPr lang="it-IT" dirty="0"/>
              <a:t>E’ la regola che serve a fare le altre regole.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200" dirty="0"/>
              <a:t>Siamo convinti che le regole nascano per limitare la nostra libertà, ma in realtà 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</a:rPr>
              <a:t>«anche per giocare servono delle regole» </a:t>
            </a:r>
            <a:r>
              <a:rPr lang="it-IT" sz="3200" dirty="0"/>
              <a:t>(G. Colombo).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2944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35DE2-13C7-573B-F166-1500F48E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it-IT" sz="2800" dirty="0"/>
              <a:t>Siamo convinti che le regole nascano per limitare la nostra libertà, ma in realtà </a:t>
            </a:r>
            <a:r>
              <a:rPr lang="it-IT" sz="2800" dirty="0">
                <a:solidFill>
                  <a:schemeClr val="accent6">
                    <a:lumMod val="50000"/>
                  </a:schemeClr>
                </a:solidFill>
              </a:rPr>
              <a:t>«anche per giocare servono delle regole» </a:t>
            </a:r>
            <a:r>
              <a:rPr lang="it-IT" sz="2800" dirty="0"/>
              <a:t>(G. Colombo).</a:t>
            </a:r>
          </a:p>
        </p:txBody>
      </p:sp>
      <p:pic>
        <p:nvPicPr>
          <p:cNvPr id="1026" name="Picture 2" descr="Fare insieme le regole - Forward">
            <a:extLst>
              <a:ext uri="{FF2B5EF4-FFF2-40B4-BE49-F238E27FC236}">
                <a16:creationId xmlns:a16="http://schemas.microsoft.com/office/drawing/2014/main" id="{A5580377-2F6E-88EE-450B-90F6C1B5CD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16" y="1988840"/>
            <a:ext cx="679956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52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90148-A72B-989B-3AAD-95528FB0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9F342F-6E71-A621-7BC6-AEFD9E8B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it-IT" dirty="0"/>
              <a:t>La Costituzione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«È lo strumento attraverso il quale ci diamo una forma di vita comune. Sottolineo il comune. Per darsi una Costituzione bisogna riuscire a trascendere se stessi, i propri interessi particolari.»  </a:t>
            </a:r>
          </a:p>
          <a:p>
            <a:pPr marL="0" indent="0" algn="r">
              <a:buNone/>
            </a:pPr>
            <a:r>
              <a:rPr lang="it-IT" sz="2800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(G. Zagrebelsky)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2423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testo della Costituzione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>
              <a:hlinkClick r:id="rId2"/>
            </a:endParaRPr>
          </a:p>
          <a:p>
            <a:r>
              <a:rPr lang="it-IT" sz="2400" b="1" dirty="0"/>
              <a:t>Testo integrale </a:t>
            </a:r>
            <a:r>
              <a:rPr lang="it-IT" sz="1400" dirty="0">
                <a:hlinkClick r:id="rId2"/>
              </a:rPr>
              <a:t>https://www.cortecostituzionale.it/documenti/download/pdf/Costituzione_della_Repubblica_italiana.pdf</a:t>
            </a:r>
            <a:endParaRPr lang="it-IT" sz="1400" dirty="0">
              <a:hlinkClick r:id="rId3"/>
            </a:endParaRP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b="1" dirty="0"/>
              <a:t>Testo integrale con commento, articolo per articolo</a:t>
            </a:r>
          </a:p>
          <a:p>
            <a:pPr lvl="1">
              <a:buNone/>
            </a:pPr>
            <a:r>
              <a:rPr lang="it-IT" sz="1400">
                <a:hlinkClick r:id="rId4"/>
              </a:rPr>
              <a:t>https://www.hubscuola.it/cdi/minisiti/la_costituzione_commentata/index.html#parte-prima/titolo-i/art-13</a:t>
            </a:r>
            <a:r>
              <a:rPr lang="it-IT" sz="1400"/>
              <a:t> </a:t>
            </a:r>
            <a:endParaRPr lang="it-IT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Bibliografia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it-IT" sz="2000" dirty="0"/>
              <a:t>Dino Messina, </a:t>
            </a:r>
            <a:r>
              <a:rPr lang="it-IT" sz="2000" i="1" dirty="0"/>
              <a:t>Le tre anime dell’Italia da cui nacque la Costituzione</a:t>
            </a:r>
            <a:r>
              <a:rPr lang="it-IT" sz="2000" dirty="0"/>
              <a:t>, in “Il Corriere della Sera”, 25 settembre </a:t>
            </a:r>
            <a:r>
              <a:rPr lang="it-IT" sz="2000" i="1" dirty="0"/>
              <a:t>2016</a:t>
            </a:r>
            <a:r>
              <a:rPr lang="it-IT" sz="2000" dirty="0"/>
              <a:t> </a:t>
            </a:r>
            <a:r>
              <a:rPr lang="it-IT" sz="2000" dirty="0">
                <a:hlinkClick r:id="rId2"/>
              </a:rPr>
              <a:t>http://lanostrastoria.corriere.it/2016/09/25/le-tre-anime-dellitalia-da-cui-nacque-la-costituzione/</a:t>
            </a:r>
            <a:endParaRPr lang="it-IT" sz="2000" dirty="0"/>
          </a:p>
          <a:p>
            <a:pPr marL="0" indent="0" fontAlgn="base">
              <a:buNone/>
            </a:pPr>
            <a:endParaRPr lang="it-IT" sz="1200" dirty="0"/>
          </a:p>
          <a:p>
            <a:pPr marL="0" indent="0" fontAlgn="base">
              <a:buNone/>
            </a:pPr>
            <a:r>
              <a:rPr lang="it-IT" sz="1200" dirty="0"/>
              <a:t>Leggi l’articolo in formato PDF: </a:t>
            </a:r>
            <a:r>
              <a:rPr lang="it-IT" sz="1200" dirty="0">
                <a:hlinkClick r:id="rId3"/>
              </a:rPr>
              <a:t>http://www.leoneg.it/archivio/Le%20tre%20anime%20dell%E2%80%99Italia%20da%20cui%20nacque%20la%20Costituzione%20_%20La%20nostra%20storia%20-%20da%20Il%20corriere%20della%20sera.pdf</a:t>
            </a:r>
            <a:r>
              <a:rPr lang="it-IT" sz="12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Scheda per l’Assemblea costituente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 </a:t>
            </a:r>
          </a:p>
        </p:txBody>
      </p:sp>
      <p:pic>
        <p:nvPicPr>
          <p:cNvPr id="1028" name="Picture 4" descr="C:\Users\LG\Desktop\sche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5243041" cy="4940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Votano per la prima volta anche le donne</a:t>
            </a:r>
          </a:p>
        </p:txBody>
      </p:sp>
      <p:pic>
        <p:nvPicPr>
          <p:cNvPr id="3074" name="Picture 2" descr="C:\Users\LG\Desktop\voto-donn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2080101"/>
            <a:ext cx="4800600" cy="3566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risultati elettorali</a:t>
            </a:r>
          </a:p>
        </p:txBody>
      </p:sp>
      <p:pic>
        <p:nvPicPr>
          <p:cNvPr id="4098" name="Picture 2" descr="C:\Users\LG\Desktop\Corriere_repubblica_1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444" y="1600200"/>
            <a:ext cx="787311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it-IT" dirty="0"/>
              <a:t>L’Assemblea Costituente</a:t>
            </a:r>
          </a:p>
        </p:txBody>
      </p:sp>
      <p:pic>
        <p:nvPicPr>
          <p:cNvPr id="1026" name="Picture 2" descr="http://archivio.camera.it/image/?img=/feaCms/low/percorsi/Aula/A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92937" cy="4127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3200" b="1" dirty="0"/>
              <a:t>         Firma della Costituzione (27 dicembre 1947)</a:t>
            </a:r>
            <a:br>
              <a:rPr lang="it-IT" sz="3200" b="1" dirty="0"/>
            </a:br>
            <a:r>
              <a:rPr lang="it-IT" sz="3200" b="1" dirty="0"/>
              <a:t>    </a:t>
            </a:r>
            <a:r>
              <a:rPr lang="it-IT" sz="1800" b="1" u="sng" dirty="0"/>
              <a:t>De Gasperi </a:t>
            </a:r>
            <a:r>
              <a:rPr lang="it-IT" sz="1800" dirty="0"/>
              <a:t>(Presidente del Consiglio), </a:t>
            </a:r>
            <a:br>
              <a:rPr lang="it-IT" sz="1800" dirty="0"/>
            </a:br>
            <a:r>
              <a:rPr lang="it-IT" sz="1800" dirty="0"/>
              <a:t>                                                                 </a:t>
            </a:r>
            <a:r>
              <a:rPr lang="it-IT" sz="1800" b="1" u="sng" dirty="0"/>
              <a:t>De Nicola </a:t>
            </a:r>
            <a:r>
              <a:rPr lang="it-IT" sz="1800" dirty="0"/>
              <a:t>(Capo provvisorio dello Stato), </a:t>
            </a:r>
            <a:br>
              <a:rPr lang="it-IT" sz="1800" dirty="0"/>
            </a:br>
            <a:r>
              <a:rPr lang="it-IT" sz="1800" dirty="0"/>
              <a:t>                                                                                              </a:t>
            </a:r>
            <a:r>
              <a:rPr lang="it-IT" sz="1800" b="1" u="sng" dirty="0"/>
              <a:t>Terracini</a:t>
            </a:r>
            <a:r>
              <a:rPr lang="it-IT" sz="1800" dirty="0"/>
              <a:t> (Presidente dell’Assemblea Costituente)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 </a:t>
            </a:r>
          </a:p>
        </p:txBody>
      </p:sp>
      <p:pic>
        <p:nvPicPr>
          <p:cNvPr id="10" name="Picture 2" descr="http://democraticamente.altervista.org/blog/wp-content/uploads/2014/03/costituzione-italia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923" y="1600200"/>
            <a:ext cx="6861098" cy="5077988"/>
          </a:xfrm>
          <a:prstGeom prst="rect">
            <a:avLst/>
          </a:prstGeom>
          <a:noFill/>
        </p:spPr>
      </p:pic>
      <p:cxnSp>
        <p:nvCxnSpPr>
          <p:cNvPr id="6" name="Connettore 2 5"/>
          <p:cNvCxnSpPr>
            <a:cxnSpLocks/>
          </p:cNvCxnSpPr>
          <p:nvPr/>
        </p:nvCxnSpPr>
        <p:spPr>
          <a:xfrm>
            <a:off x="1331640" y="1052736"/>
            <a:ext cx="1008112" cy="2068153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cxnSpLocks/>
          </p:cNvCxnSpPr>
          <p:nvPr/>
        </p:nvCxnSpPr>
        <p:spPr>
          <a:xfrm>
            <a:off x="5119592" y="1535222"/>
            <a:ext cx="1900680" cy="1729437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cxnSpLocks/>
          </p:cNvCxnSpPr>
          <p:nvPr/>
        </p:nvCxnSpPr>
        <p:spPr>
          <a:xfrm>
            <a:off x="3855751" y="1340768"/>
            <a:ext cx="796066" cy="2736304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420757" y="2503022"/>
            <a:ext cx="108012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FF00"/>
                </a:solidFill>
              </a:rPr>
              <a:t>Area politica cattolica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651817" y="3212976"/>
            <a:ext cx="864096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FF00"/>
                </a:solidFill>
              </a:rPr>
              <a:t>Area politica liberale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945221" y="2381979"/>
            <a:ext cx="1080222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FF00"/>
                </a:solidFill>
              </a:rPr>
              <a:t>Area politica comunista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/>
              <a:t>La nuova Costituzione entra in vigore nel </a:t>
            </a:r>
            <a:r>
              <a:rPr lang="it-IT" sz="2400" b="1" dirty="0"/>
              <a:t>1948</a:t>
            </a:r>
            <a:r>
              <a:rPr lang="it-IT" sz="2400" dirty="0"/>
              <a:t>, esattamente un secolo dopo lo </a:t>
            </a:r>
            <a:r>
              <a:rPr lang="it-IT" sz="2400" b="1" dirty="0"/>
              <a:t>Statuto </a:t>
            </a:r>
            <a:r>
              <a:rPr lang="it-IT" sz="2400" b="1" dirty="0" err="1"/>
              <a:t>albertino</a:t>
            </a:r>
            <a:r>
              <a:rPr lang="it-IT" sz="2400" b="1" dirty="0"/>
              <a:t> </a:t>
            </a:r>
            <a:r>
              <a:rPr lang="it-IT" sz="2400" dirty="0"/>
              <a:t>(</a:t>
            </a:r>
            <a:r>
              <a:rPr lang="it-IT" sz="2400" b="1" dirty="0"/>
              <a:t>1</a:t>
            </a:r>
            <a:r>
              <a:rPr lang="it-IT" sz="2400" b="1" dirty="0">
                <a:solidFill>
                  <a:srgbClr val="FF0000"/>
                </a:solidFill>
              </a:rPr>
              <a:t>8</a:t>
            </a:r>
            <a:r>
              <a:rPr lang="it-IT" sz="2400" b="1" dirty="0"/>
              <a:t>48</a:t>
            </a:r>
            <a:r>
              <a:rPr lang="it-IT" sz="2400" dirty="0"/>
              <a:t>), la Costituzione del Regno d’Italia, in vigore durante il fascismo, che Mussolini aveva ampiamente modificato.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/>
              <a:t>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sz="2000" dirty="0"/>
              <a:t>                                                                     Frontespizio dello </a:t>
            </a:r>
            <a:r>
              <a:rPr lang="it-IT" sz="2000" dirty="0" err="1"/>
              <a:t>Statuo</a:t>
            </a:r>
            <a:r>
              <a:rPr lang="it-IT" sz="2000" dirty="0"/>
              <a:t> </a:t>
            </a:r>
            <a:r>
              <a:rPr lang="it-IT" sz="2000" dirty="0" err="1"/>
              <a:t>albertino</a:t>
            </a:r>
            <a:r>
              <a:rPr lang="it-IT" sz="2000" dirty="0"/>
              <a:t>.</a:t>
            </a:r>
          </a:p>
        </p:txBody>
      </p:sp>
      <p:pic>
        <p:nvPicPr>
          <p:cNvPr id="37890" name="Picture 2" descr="Risultati immagini per lo statuto  albert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616624" cy="4409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1726</Words>
  <Application>Microsoft Office PowerPoint</Application>
  <PresentationFormat>Affichage à l'écran (4:3)</PresentationFormat>
  <Paragraphs>181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4" baseType="lpstr">
      <vt:lpstr>arial</vt:lpstr>
      <vt:lpstr>arial</vt:lpstr>
      <vt:lpstr>Arial Narrow</vt:lpstr>
      <vt:lpstr>Calibri</vt:lpstr>
      <vt:lpstr>Georgia</vt:lpstr>
      <vt:lpstr>Heebo</vt:lpstr>
      <vt:lpstr>robotoregular</vt:lpstr>
      <vt:lpstr>Verdana</vt:lpstr>
      <vt:lpstr>Tema di Office</vt:lpstr>
      <vt:lpstr>La costituzione italiana</vt:lpstr>
      <vt:lpstr>2 giugno 1946 </vt:lpstr>
      <vt:lpstr>Scheda per scegliere tra repubblica e monarchia</vt:lpstr>
      <vt:lpstr>Scheda per l’Assemblea costituente</vt:lpstr>
      <vt:lpstr>Votano per la prima volta anche le donne</vt:lpstr>
      <vt:lpstr>I risultati elettorali</vt:lpstr>
      <vt:lpstr> </vt:lpstr>
      <vt:lpstr>         Firma della Costituzione (27 dicembre 1947)     De Gasperi (Presidente del Consiglio),                                                                   De Nicola (Capo provvisorio dello Stato),                                                                                                Terracini (Presidente dell’Assemblea Costituente)</vt:lpstr>
      <vt:lpstr>La nuova Costituzione entra in vigore nel 1948, esattamente un secolo dopo lo Statuto albertino (1848), la Costituzione del Regno d’Italia, in vigore durante il fascismo, che Mussolini aveva ampiamente modificato.</vt:lpstr>
      <vt:lpstr>Com’è nata la Costituzione</vt:lpstr>
      <vt:lpstr>Le tre anime della Costituzione</vt:lpstr>
      <vt:lpstr>L’antifascismo come ulteriore anima della Costituzione</vt:lpstr>
      <vt:lpstr>1. L’impronta comunista</vt:lpstr>
      <vt:lpstr>L’impronta comunista l’Art. 3 l’intervento dello Stato per la promozione delle classi più deboli</vt:lpstr>
      <vt:lpstr>   Art. 3 - UGUAGLIANZA FORMALE E UGUAGLIANZA SOSTANZIALE  </vt:lpstr>
      <vt:lpstr> </vt:lpstr>
      <vt:lpstr>2. L’impronta cattolica</vt:lpstr>
      <vt:lpstr>don Giuseppe Dossetti (1913-1996) Sacerdote, giurista, politico, teologo e accademico italiano.  Dopo la fine della Guerra ricoprì un ruolo di primo piano nell'Assemblea Costituente e il 18 aprile 1948 venne eletto alla Camera dei Deputati.</vt:lpstr>
      <vt:lpstr>Articolo 2. </vt:lpstr>
      <vt:lpstr>Commento agli articoli 2 e 3</vt:lpstr>
      <vt:lpstr>3. L’impronta liberale  L’impronta liberale si vede soprattutto nell’attenzione alle garanzie e agli equilibri riguardanti i poteri dello Stato, negli articoli sulla libertà di stampa o in quelli sull’indipendenza della magistratura. </vt:lpstr>
      <vt:lpstr> Articoli 55 e 72 ll bicameralismo </vt:lpstr>
      <vt:lpstr>Riduzione numero parlamentari</vt:lpstr>
      <vt:lpstr> </vt:lpstr>
      <vt:lpstr>Fonte:  settimanale The Economist, 2011 - http://www.economist.com/blogs/dailychart/2011/04/representatives_parliament  </vt:lpstr>
      <vt:lpstr>Présentation PowerPoint</vt:lpstr>
      <vt:lpstr>Présentation PowerPoint</vt:lpstr>
      <vt:lpstr>Struttura della Costituzione</vt:lpstr>
      <vt:lpstr>L’ordinamento della Repubblica</vt:lpstr>
      <vt:lpstr> </vt:lpstr>
      <vt:lpstr> </vt:lpstr>
      <vt:lpstr>Siamo convinti che le regole nascano per limitare la nostra libertà, ma in realtà «anche per giocare servono delle regole» (G. Colombo).</vt:lpstr>
      <vt:lpstr> </vt:lpstr>
      <vt:lpstr>Il testo della Costituzione</vt:lpstr>
      <vt:lpstr>Bibliografia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LG</dc:creator>
  <cp:lastModifiedBy>Leone Guaragna</cp:lastModifiedBy>
  <cp:revision>111</cp:revision>
  <dcterms:created xsi:type="dcterms:W3CDTF">2016-05-14T17:21:22Z</dcterms:created>
  <dcterms:modified xsi:type="dcterms:W3CDTF">2024-05-26T06:34:22Z</dcterms:modified>
</cp:coreProperties>
</file>